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0C53D1-A139-44F6-ADA2-80C5DCE60C49}" type="datetimeFigureOut">
              <a:rPr lang="hu-HU" smtClean="0"/>
              <a:t>2012.03.29.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6DF0A0-3D7D-4F54-86D7-C72EA2480D75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u.wikipedia.org/wiki/Sz%C3%A1m%C3%ADt%C3%B3g%C3%A9pes_h%C3%A1l%C3%B3za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7772400" cy="914400"/>
          </a:xfrm>
        </p:spPr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Hálózat </a:t>
            </a:r>
            <a:r>
              <a:rPr lang="hu-HU" dirty="0"/>
              <a:t>továbbítás közege</a:t>
            </a:r>
            <a:br>
              <a:rPr lang="hu-HU" dirty="0"/>
            </a:br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Kábel és csatlakozó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Rézvezető kábel </a:t>
            </a:r>
            <a:endParaRPr lang="hu-HU" dirty="0" smtClean="0"/>
          </a:p>
          <a:p>
            <a:pPr lvl="1"/>
            <a:r>
              <a:rPr lang="hu-HU" dirty="0" smtClean="0"/>
              <a:t>Árnyékolatlan sodrott érpárú egyszálas </a:t>
            </a:r>
            <a:r>
              <a:rPr lang="hu-HU" dirty="0" smtClean="0"/>
              <a:t>kábel</a:t>
            </a:r>
          </a:p>
          <a:p>
            <a:pPr lvl="1"/>
            <a:r>
              <a:rPr lang="hu-HU" dirty="0" smtClean="0"/>
              <a:t>Sodrott többszálas toldó kábelt </a:t>
            </a:r>
            <a:endParaRPr lang="hu-HU" dirty="0" smtClean="0"/>
          </a:p>
          <a:p>
            <a:pPr lvl="1"/>
            <a:r>
              <a:rPr lang="hu-HU" dirty="0" smtClean="0"/>
              <a:t>Kábeltípus:</a:t>
            </a:r>
          </a:p>
          <a:p>
            <a:pPr lvl="2"/>
            <a:r>
              <a:rPr lang="hu-HU" dirty="0" smtClean="0"/>
              <a:t>UTP</a:t>
            </a:r>
          </a:p>
          <a:p>
            <a:pPr lvl="2"/>
            <a:r>
              <a:rPr lang="hu-HU" dirty="0" smtClean="0"/>
              <a:t>STP</a:t>
            </a:r>
          </a:p>
          <a:p>
            <a:pPr lvl="2"/>
            <a:r>
              <a:rPr lang="hu-HU" dirty="0" smtClean="0"/>
              <a:t>FTP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Kábel és csatlakozó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Rézvezető </a:t>
            </a:r>
            <a:r>
              <a:rPr lang="hu-HU" b="1" dirty="0" smtClean="0"/>
              <a:t>csatlakozók és bekötésük</a:t>
            </a:r>
            <a:r>
              <a:rPr lang="hu-HU" b="1" dirty="0" smtClean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500306"/>
            <a:ext cx="5681669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Forgalomirányító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err="1" smtClean="0"/>
              <a:t>Router</a:t>
            </a:r>
            <a:r>
              <a:rPr lang="hu-HU" b="1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Jellemzői:</a:t>
            </a:r>
          </a:p>
          <a:p>
            <a:pPr lvl="2"/>
            <a:r>
              <a:rPr lang="hu-HU" dirty="0" smtClean="0"/>
              <a:t> </a:t>
            </a:r>
            <a:r>
              <a:rPr lang="hu-HU" dirty="0" smtClean="0"/>
              <a:t>Különböző MAC hálózatokat köthet össze.</a:t>
            </a:r>
          </a:p>
          <a:p>
            <a:pPr lvl="2"/>
            <a:r>
              <a:rPr lang="hu-HU" dirty="0" smtClean="0"/>
              <a:t>Protokollfüggő </a:t>
            </a:r>
            <a:r>
              <a:rPr lang="hu-HU" dirty="0" smtClean="0"/>
              <a:t>eszköz.</a:t>
            </a:r>
          </a:p>
          <a:p>
            <a:pPr lvl="2"/>
            <a:r>
              <a:rPr lang="hu-HU" dirty="0" smtClean="0"/>
              <a:t>Teljes </a:t>
            </a:r>
            <a:r>
              <a:rPr lang="hu-HU" dirty="0" smtClean="0"/>
              <a:t>forgalomszeparálásra </a:t>
            </a:r>
            <a:r>
              <a:rPr lang="hu-HU" dirty="0" smtClean="0"/>
              <a:t>képes</a:t>
            </a:r>
          </a:p>
          <a:p>
            <a:r>
              <a:rPr lang="hu-HU" sz="3200" b="1" dirty="0" err="1" smtClean="0"/>
              <a:t>Switch</a:t>
            </a:r>
            <a:r>
              <a:rPr lang="hu-HU" sz="3200" b="1" dirty="0" smtClean="0"/>
              <a:t>:</a:t>
            </a:r>
            <a:endParaRPr lang="hu-HU" sz="2400" dirty="0" smtClean="0"/>
          </a:p>
          <a:p>
            <a:pPr lvl="1"/>
            <a:r>
              <a:rPr lang="hu-HU" sz="2800" dirty="0" smtClean="0"/>
              <a:t>Az adatátviteli kapcsoló vagy </a:t>
            </a:r>
            <a:r>
              <a:rPr lang="hu-HU" sz="2800" dirty="0" err="1" smtClean="0"/>
              <a:t>switch</a:t>
            </a:r>
            <a:r>
              <a:rPr lang="hu-HU" sz="2800" dirty="0" smtClean="0"/>
              <a:t> egy aktív </a:t>
            </a:r>
            <a:r>
              <a:rPr lang="hu-HU" sz="2800" u="sng" dirty="0" smtClean="0">
                <a:hlinkClick r:id="rId2" tooltip="Számítógépes hálózat"/>
              </a:rPr>
              <a:t>számítógépes hálózati</a:t>
            </a:r>
            <a:r>
              <a:rPr lang="hu-HU" sz="2800" u="sng" dirty="0" smtClean="0"/>
              <a:t> </a:t>
            </a:r>
            <a:r>
              <a:rPr lang="hu-HU" sz="2800" dirty="0" smtClean="0"/>
              <a:t>eszköz, amely a rá csatlakoztatott eszközök között adatáramlást valósít meg</a:t>
            </a:r>
            <a:r>
              <a:rPr lang="hu-HU" sz="2800" dirty="0" smtClean="0"/>
              <a:t>.</a:t>
            </a:r>
          </a:p>
          <a:p>
            <a:r>
              <a:rPr lang="hu-HU" sz="3200" b="1" dirty="0" err="1" smtClean="0"/>
              <a:t>Hub</a:t>
            </a:r>
            <a:r>
              <a:rPr lang="hu-HU" sz="3200" b="1" dirty="0" smtClean="0"/>
              <a:t>:</a:t>
            </a:r>
            <a:endParaRPr lang="hu-HU" sz="2400" dirty="0" smtClean="0"/>
          </a:p>
          <a:p>
            <a:pPr lvl="1"/>
            <a:r>
              <a:rPr lang="hu-HU" sz="2800" dirty="0" smtClean="0"/>
              <a:t>passzív </a:t>
            </a:r>
            <a:r>
              <a:rPr lang="hu-HU" sz="2800" dirty="0" err="1" smtClean="0"/>
              <a:t>hub</a:t>
            </a:r>
            <a:r>
              <a:rPr lang="hu-HU" sz="2400" dirty="0" smtClean="0"/>
              <a:t> = nem végez jelismétlést, feladata az adattovábbítás.</a:t>
            </a:r>
          </a:p>
          <a:p>
            <a:pPr lvl="1"/>
            <a:r>
              <a:rPr lang="hu-HU" sz="2800" dirty="0" smtClean="0"/>
              <a:t>aktív </a:t>
            </a:r>
            <a:r>
              <a:rPr lang="hu-HU" sz="2800" dirty="0" err="1" smtClean="0"/>
              <a:t>hub</a:t>
            </a:r>
            <a:r>
              <a:rPr lang="hu-HU" sz="2400" dirty="0" smtClean="0"/>
              <a:t>= jelismétlést is végez.</a:t>
            </a:r>
          </a:p>
          <a:p>
            <a:pPr lvl="1"/>
            <a:r>
              <a:rPr lang="hu-HU" sz="2800" dirty="0" smtClean="0"/>
              <a:t>intelligens </a:t>
            </a:r>
            <a:r>
              <a:rPr lang="hu-HU" sz="2800" dirty="0" err="1" smtClean="0"/>
              <a:t>hub</a:t>
            </a:r>
            <a:r>
              <a:rPr lang="hu-HU" sz="2400" dirty="0" smtClean="0"/>
              <a:t>= feladata a forgalomirányítás, csomagkapcsolás.</a:t>
            </a:r>
          </a:p>
          <a:p>
            <a:pPr lvl="1"/>
            <a:endParaRPr lang="hu-HU" sz="2800" dirty="0" smtClean="0"/>
          </a:p>
          <a:p>
            <a:pPr lvl="1">
              <a:buNone/>
            </a:pPr>
            <a:endParaRPr lang="hu-HU" dirty="0" smtClean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Wi-Fi</a:t>
            </a:r>
            <a:r>
              <a:rPr lang="hu-HU" b="1" dirty="0" smtClean="0"/>
              <a:t>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err="1" smtClean="0"/>
              <a:t>Wi</a:t>
            </a:r>
            <a:r>
              <a:rPr lang="hu-HU" dirty="0" err="1" smtClean="0"/>
              <a:t>reless</a:t>
            </a:r>
            <a:r>
              <a:rPr lang="hu-HU" dirty="0" smtClean="0"/>
              <a:t> </a:t>
            </a:r>
            <a:r>
              <a:rPr lang="hu-HU" b="1" dirty="0" err="1" smtClean="0"/>
              <a:t>Fi</a:t>
            </a:r>
            <a:r>
              <a:rPr lang="hu-HU" dirty="0" err="1" smtClean="0"/>
              <a:t>delity</a:t>
            </a:r>
            <a:r>
              <a:rPr lang="hu-HU" dirty="0" smtClean="0"/>
              <a:t> rövidítéséből IEEE által kifejlesztett vezeték nélküli mikrohullámú kommunikációt megvalósító szabvány. Irodákban, nyilvános helyeken (repülőtér, étterem, stb.) megvalósított vezeték nélküli helyi. Hálózat, aminek a segítségével a látogatók saját számítógépükkel kapcsolódhatnak a világhálóra</a:t>
            </a:r>
            <a:endParaRPr lang="hu-HU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Kis vállalat hálózat kábeleinek kiépítése: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Terepfelmérés</a:t>
            </a:r>
          </a:p>
          <a:p>
            <a:r>
              <a:rPr lang="hu-HU" dirty="0" smtClean="0"/>
              <a:t>Alkatrészek kiválasztása</a:t>
            </a:r>
          </a:p>
          <a:p>
            <a:r>
              <a:rPr lang="hu-HU" dirty="0" smtClean="0"/>
              <a:t>Fali csatornák felszerelése</a:t>
            </a:r>
          </a:p>
          <a:p>
            <a:r>
              <a:rPr lang="hu-HU" dirty="0" smtClean="0"/>
              <a:t>Kábelek végig vezetése</a:t>
            </a:r>
          </a:p>
          <a:p>
            <a:r>
              <a:rPr lang="hu-HU" dirty="0" smtClean="0"/>
              <a:t>Végpontok és csatlakozókba való kábel bekötés</a:t>
            </a:r>
          </a:p>
          <a:p>
            <a:r>
              <a:rPr lang="hu-HU" dirty="0" smtClean="0"/>
              <a:t>Kábelek csatlakoztatása a </a:t>
            </a:r>
            <a:r>
              <a:rPr lang="hu-HU" dirty="0" err="1" smtClean="0"/>
              <a:t>Switchbe</a:t>
            </a:r>
            <a:endParaRPr lang="hu-HU" dirty="0" smtClean="0"/>
          </a:p>
          <a:p>
            <a:r>
              <a:rPr lang="hu-HU" dirty="0" smtClean="0"/>
              <a:t>Nyomtató rá csatlakoztatása a hálózatra</a:t>
            </a:r>
          </a:p>
          <a:p>
            <a:r>
              <a:rPr lang="hu-HU" dirty="0" smtClean="0"/>
              <a:t>Rendszer beállítása</a:t>
            </a:r>
          </a:p>
          <a:p>
            <a:r>
              <a:rPr lang="hu-HU" dirty="0" smtClean="0"/>
              <a:t>Rendszer tesztelése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7" y="1857364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Hálózati 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 a számítógépeket összekötik annak érdekében, hogy az egyes fiókkönyvtárakban rögzített információk bármikor elérhetők és összehasonlíthatók legyenek. Az erőforrás-megosztás elvéről van szó, és a cél az, hogy a hálózatban levő programok, adatok és eszközök bárki számára párhuzamos módón elérhetők legyenek</a:t>
            </a:r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Hálózati topológiák: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Csillag: </a:t>
            </a:r>
            <a:r>
              <a:rPr lang="hu-HU" dirty="0" smtClean="0"/>
              <a:t>Előny</a:t>
            </a:r>
            <a:r>
              <a:rPr lang="hu-HU" dirty="0" smtClean="0"/>
              <a:t>: egy állomás kiesése nem teszi működésképtelenné a hálózatot</a:t>
            </a:r>
            <a:r>
              <a:rPr lang="hu-HU" dirty="0" smtClean="0"/>
              <a:t>.</a:t>
            </a:r>
            <a:endParaRPr lang="hu-HU" dirty="0" smtClean="0"/>
          </a:p>
          <a:p>
            <a:r>
              <a:rPr lang="hu-HU" i="1" dirty="0" smtClean="0"/>
              <a:t>Sín </a:t>
            </a:r>
            <a:r>
              <a:rPr lang="hu-HU" i="1" dirty="0" smtClean="0"/>
              <a:t>topológia</a:t>
            </a:r>
            <a:r>
              <a:rPr lang="hu-HU" b="1" i="1" dirty="0" smtClean="0"/>
              <a:t>:</a:t>
            </a:r>
            <a:r>
              <a:rPr lang="hu-HU" dirty="0" smtClean="0"/>
              <a:t>Előnye: egyszerűen bővíthető, gazdaságos, mert a legrövidebb kábelhálózatot </a:t>
            </a:r>
            <a:r>
              <a:rPr lang="hu-HU" dirty="0" smtClean="0"/>
              <a:t>igényli. Hátránya</a:t>
            </a:r>
            <a:r>
              <a:rPr lang="hu-HU" dirty="0" smtClean="0"/>
              <a:t>: ha egy munkaállomás kiesik, megszakadhat a kapcsolat</a:t>
            </a:r>
            <a:r>
              <a:rPr lang="hu-HU" dirty="0" smtClean="0"/>
              <a:t>.</a:t>
            </a:r>
            <a:endParaRPr lang="hu-HU" dirty="0" smtClean="0"/>
          </a:p>
          <a:p>
            <a:r>
              <a:rPr lang="hu-HU" i="1" dirty="0" smtClean="0"/>
              <a:t>Gyűrű </a:t>
            </a:r>
            <a:r>
              <a:rPr lang="hu-HU" i="1" dirty="0" smtClean="0"/>
              <a:t>topológia</a:t>
            </a:r>
            <a:r>
              <a:rPr lang="hu-HU" b="1" i="1" dirty="0" smtClean="0"/>
              <a:t>:</a:t>
            </a:r>
            <a:r>
              <a:rPr lang="hu-HU" dirty="0" smtClean="0"/>
              <a:t>Sorba vannak kapcsolva a gépek, az első kapcsolódik az </a:t>
            </a:r>
            <a:r>
              <a:rPr lang="hu-HU" dirty="0" smtClean="0"/>
              <a:t>utolsóhoz.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Számítógép hálózatok osztályozása:</a:t>
            </a:r>
            <a:br>
              <a:rPr lang="hu-HU" b="1" dirty="0" smtClean="0"/>
            </a:br>
            <a:r>
              <a:rPr lang="hu-HU" i="1" dirty="0" smtClean="0"/>
              <a:t/>
            </a:r>
            <a:br>
              <a:rPr lang="hu-HU" i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i="1" dirty="0" smtClean="0"/>
              <a:t>Földrajzi kiterjedés alapján:</a:t>
            </a:r>
          </a:p>
          <a:p>
            <a:pPr lvl="1"/>
            <a:r>
              <a:rPr lang="hu-HU" dirty="0" smtClean="0"/>
              <a:t>LAN:Helyi hálózat</a:t>
            </a:r>
          </a:p>
          <a:p>
            <a:pPr lvl="1"/>
            <a:r>
              <a:rPr lang="hu-HU" dirty="0" smtClean="0"/>
              <a:t>MAN:Nagyvárosi hálózat </a:t>
            </a:r>
          </a:p>
          <a:p>
            <a:pPr lvl="1"/>
            <a:r>
              <a:rPr lang="hu-HU" dirty="0" smtClean="0"/>
              <a:t>WAN:Nagytávolságú hálózat </a:t>
            </a:r>
            <a:endParaRPr lang="hu-HU" i="1" dirty="0" smtClean="0"/>
          </a:p>
          <a:p>
            <a:endParaRPr lang="hu-HU" dirty="0" smtClean="0"/>
          </a:p>
          <a:p>
            <a:r>
              <a:rPr lang="hu-HU" dirty="0" smtClean="0"/>
              <a:t>Logikai </a:t>
            </a:r>
            <a:r>
              <a:rPr lang="hu-HU" dirty="0" smtClean="0"/>
              <a:t>szerep </a:t>
            </a:r>
            <a:r>
              <a:rPr lang="hu-HU" dirty="0" smtClean="0"/>
              <a:t>alapján:</a:t>
            </a:r>
          </a:p>
          <a:p>
            <a:pPr lvl="1"/>
            <a:r>
              <a:rPr lang="hu-HU" dirty="0" smtClean="0"/>
              <a:t>Terminál hálózatok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Szerver-hálózatok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Egyenrangú hálózat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Nyílt rendszerek: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i="1" dirty="0" smtClean="0"/>
              <a:t>Az adatátvitel iránya szerint:</a:t>
            </a:r>
          </a:p>
          <a:p>
            <a:pPr lvl="1"/>
            <a:r>
              <a:rPr lang="hu-HU" dirty="0" smtClean="0"/>
              <a:t>Szimplex</a:t>
            </a:r>
          </a:p>
          <a:p>
            <a:pPr lvl="1"/>
            <a:r>
              <a:rPr lang="hu-HU" dirty="0" smtClean="0"/>
              <a:t>Duplex</a:t>
            </a:r>
          </a:p>
          <a:p>
            <a:pPr lvl="1"/>
            <a:r>
              <a:rPr lang="hu-HU" sz="2800" dirty="0" err="1" smtClean="0"/>
              <a:t>Full-duplex</a:t>
            </a:r>
            <a:endParaRPr lang="hu-HU" i="1" dirty="0" smtClean="0"/>
          </a:p>
          <a:p>
            <a:r>
              <a:rPr lang="hu-HU" i="1" dirty="0" smtClean="0"/>
              <a:t>Az átviteli mód alapján:</a:t>
            </a:r>
          </a:p>
          <a:p>
            <a:pPr lvl="1"/>
            <a:r>
              <a:rPr lang="hu-HU" dirty="0" smtClean="0"/>
              <a:t>Alapsávú átvitel</a:t>
            </a:r>
          </a:p>
          <a:p>
            <a:pPr lvl="1"/>
            <a:r>
              <a:rPr lang="hu-HU" dirty="0" smtClean="0"/>
              <a:t>Szélessávú átvitel</a:t>
            </a:r>
          </a:p>
          <a:p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Számítógép hálózatok osztályozása: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 smtClean="0"/>
              <a:t>Alhálózat kapcsolási technikája alapján:</a:t>
            </a:r>
            <a:endParaRPr lang="hu-HU" b="1" i="1" dirty="0" smtClean="0"/>
          </a:p>
          <a:p>
            <a:pPr lvl="1"/>
            <a:r>
              <a:rPr lang="hu-HU" dirty="0" smtClean="0"/>
              <a:t>pont-pont közötti („locsolócső”)</a:t>
            </a:r>
            <a:endParaRPr lang="hu-HU" sz="2000" dirty="0" smtClean="0"/>
          </a:p>
          <a:p>
            <a:pPr lvl="1"/>
            <a:r>
              <a:rPr lang="hu-HU" dirty="0" smtClean="0"/>
              <a:t>üzenetszórásos: mindenki fogja az üzenetet, de csak az használja, akinek szólt</a:t>
            </a:r>
            <a:endParaRPr lang="hu-HU" sz="2000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 smtClean="0"/>
              <a:t>A kommunikáció lehet:</a:t>
            </a:r>
            <a:endParaRPr lang="hu-HU" dirty="0" smtClean="0"/>
          </a:p>
          <a:p>
            <a:pPr lvl="1"/>
            <a:r>
              <a:rPr lang="hu-HU" dirty="0" smtClean="0"/>
              <a:t>Szinkron: Az adó kezdi az adást és a rendelkezésre álló idő alatt átküldi az üzenetet, melyet a vevő </a:t>
            </a:r>
            <a:r>
              <a:rPr lang="hu-HU" dirty="0" smtClean="0"/>
              <a:t>vesz. </a:t>
            </a:r>
            <a:r>
              <a:rPr lang="hu-HU" dirty="0" smtClean="0"/>
              <a:t> </a:t>
            </a:r>
          </a:p>
          <a:p>
            <a:pPr lvl="1"/>
            <a:r>
              <a:rPr lang="hu-HU" dirty="0" smtClean="0"/>
              <a:t>Aszinkron: Az összeköttetésben lévő két állomás közül bármelyik adásba kezdhet. </a:t>
            </a:r>
          </a:p>
          <a:p>
            <a:endParaRPr lang="hu-HU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Internet keletkezése: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Internetet a hálózatok hálózatának nevezzük, mert több lokális hálózatot kapcsol össze egy naggyá</a:t>
            </a:r>
            <a:r>
              <a:rPr lang="hu-HU" dirty="0" smtClean="0"/>
              <a:t>.</a:t>
            </a:r>
          </a:p>
          <a:p>
            <a:r>
              <a:rPr lang="hu-HU" dirty="0" smtClean="0"/>
              <a:t>1969-ben az USA Védelmi Minisztériuma olyan számítógépes hálózatot kívánt létrehozni, amely akkor is működőképes, ha valahol a vonal egy része megsérül. Minden gép több másikkal van összeköttetve, és ha az egyik vezeték megsérül, akkor másik úton is el tud jutni a megcímzett adatcsomag.</a:t>
            </a:r>
            <a:endParaRPr lang="hu-HU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Kábel és csatlakozó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Fényvezető kábel: </a:t>
            </a:r>
            <a:endParaRPr lang="hu-HU" dirty="0" smtClean="0"/>
          </a:p>
          <a:p>
            <a:pPr lvl="1"/>
            <a:r>
              <a:rPr lang="hu-HU" dirty="0" smtClean="0"/>
              <a:t>Egymódusú fényvezető </a:t>
            </a:r>
            <a:r>
              <a:rPr lang="hu-HU" dirty="0" smtClean="0"/>
              <a:t>kábel: </a:t>
            </a:r>
            <a:r>
              <a:rPr lang="hu-HU" dirty="0" smtClean="0"/>
              <a:t>nagyobb áthidalható távolságok kevesebb ismétlő állomást igényelnek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Többmódusú </a:t>
            </a:r>
            <a:r>
              <a:rPr lang="hu-HU" dirty="0" smtClean="0"/>
              <a:t>fényvezető </a:t>
            </a:r>
            <a:r>
              <a:rPr lang="hu-HU" dirty="0" smtClean="0"/>
              <a:t>kábel:</a:t>
            </a:r>
            <a:r>
              <a:rPr lang="hu-HU" dirty="0" smtClean="0"/>
              <a:t> többféle fényterjedést tesz lehetővé – azaz általános esetben többféle hullámhosszú fényt használnak a fényvezető magjában.</a:t>
            </a:r>
            <a:endParaRPr lang="hu-HU" dirty="0"/>
          </a:p>
        </p:txBody>
      </p:sp>
      <p:pic>
        <p:nvPicPr>
          <p:cNvPr id="4" name="Kép 3" descr="C:\Users\iskola\Desktop\Képkivágás.PN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286388"/>
            <a:ext cx="1785938" cy="76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iskola\Desktop\Képkivágás 1.PN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286124"/>
            <a:ext cx="1785950" cy="73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Kábel és csatlakozó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Fényvezető csatlakozók </a:t>
            </a:r>
            <a:endParaRPr lang="hu-HU" dirty="0" smtClean="0"/>
          </a:p>
          <a:p>
            <a:pPr lvl="1"/>
            <a:r>
              <a:rPr lang="hu-HU" dirty="0" smtClean="0"/>
              <a:t>Az ST® csatlakozó, amely bajonett-záras rögzítéssel működik, a leggyakrabban használatos </a:t>
            </a:r>
            <a:r>
              <a:rPr lang="hu-HU" dirty="0" smtClean="0"/>
              <a:t>típus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Az SC csatlakozót öntött formája és bepattanó jellegű rögzítő szerkezete alkalmassá teszi irodai, kábel-TV, és telefontechnikai felhasználásokra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14686"/>
            <a:ext cx="1285884" cy="7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286388"/>
            <a:ext cx="1214446" cy="92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Kábel és csatlakozó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hu-HU" dirty="0" smtClean="0"/>
              <a:t>Az MT-RJ csatlakozó RJ rögzítése hasonló az CAT5. kategóriájú toldó kábelnél és a hangkábeleknél használatos szerkezethez csatlakoztatása egyetlen kattintással történik</a:t>
            </a:r>
            <a:r>
              <a:rPr lang="hu-HU" dirty="0" smtClean="0"/>
              <a:t>.</a:t>
            </a:r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Az FDDI csatlakozó 2,5-mm elmozdulásra képes megvezető kerámia alkatrésze minimálisra csökkenti a fényveszteséget. Rögzített burkolata a megvezető részt védelemként veszi körül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286124"/>
            <a:ext cx="2366969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286124"/>
            <a:ext cx="2286016" cy="1358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Egyenes összekötő nyíllal 8"/>
          <p:cNvCxnSpPr>
            <a:stCxn id="5" idx="1"/>
          </p:cNvCxnSpPr>
          <p:nvPr/>
        </p:nvCxnSpPr>
        <p:spPr>
          <a:xfrm rot="10800000" flipV="1">
            <a:off x="1571604" y="3965300"/>
            <a:ext cx="785818" cy="821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4" idx="3"/>
          </p:cNvCxnSpPr>
          <p:nvPr/>
        </p:nvCxnSpPr>
        <p:spPr>
          <a:xfrm flipV="1">
            <a:off x="7796225" y="2643182"/>
            <a:ext cx="61923" cy="128588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</TotalTime>
  <Words>566</Words>
  <Application>Microsoft Office PowerPoint</Application>
  <PresentationFormat>Diavetítés a képernyőre (4:3 oldalarány)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Metró</vt:lpstr>
      <vt:lpstr> Hálózat továbbítás közege </vt:lpstr>
      <vt:lpstr>Hálózati alapfogalmak</vt:lpstr>
      <vt:lpstr>Hálózati topológiák: </vt:lpstr>
      <vt:lpstr>Számítógép hálózatok osztályozása:  </vt:lpstr>
      <vt:lpstr>Számítógép hálózatok osztályozása:</vt:lpstr>
      <vt:lpstr>Internet keletkezése: </vt:lpstr>
      <vt:lpstr>Kábel és csatlakozó  </vt:lpstr>
      <vt:lpstr>Kábel és csatlakozó</vt:lpstr>
      <vt:lpstr>Kábel és csatlakozó</vt:lpstr>
      <vt:lpstr>Kábel és csatlakozó</vt:lpstr>
      <vt:lpstr>Kábel és csatlakozó</vt:lpstr>
      <vt:lpstr>Forgalomirányító</vt:lpstr>
      <vt:lpstr>Wi-Fi: </vt:lpstr>
      <vt:lpstr>Kis vállalat hálózat kábeleinek kiépítése: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Hálózat továbbítás közege</dc:title>
  <dc:creator>Kisgép</dc:creator>
  <cp:lastModifiedBy>Kisgép</cp:lastModifiedBy>
  <cp:revision>8</cp:revision>
  <dcterms:created xsi:type="dcterms:W3CDTF">2012-03-29T18:55:08Z</dcterms:created>
  <dcterms:modified xsi:type="dcterms:W3CDTF">2012-03-29T20:12:52Z</dcterms:modified>
</cp:coreProperties>
</file>